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383" r:id="rId22"/>
    <p:sldId id="280" r:id="rId23"/>
    <p:sldId id="281" r:id="rId24"/>
    <p:sldId id="364" r:id="rId25"/>
    <p:sldId id="386" r:id="rId26"/>
    <p:sldId id="366" r:id="rId27"/>
    <p:sldId id="367" r:id="rId28"/>
    <p:sldId id="368" r:id="rId29"/>
    <p:sldId id="387" r:id="rId30"/>
    <p:sldId id="369" r:id="rId31"/>
    <p:sldId id="370" r:id="rId32"/>
    <p:sldId id="374" r:id="rId33"/>
    <p:sldId id="375" r:id="rId34"/>
    <p:sldId id="376" r:id="rId35"/>
    <p:sldId id="377" r:id="rId36"/>
    <p:sldId id="378" r:id="rId37"/>
    <p:sldId id="379" r:id="rId38"/>
    <p:sldId id="388" r:id="rId39"/>
    <p:sldId id="380" r:id="rId40"/>
    <p:sldId id="381" r:id="rId41"/>
    <p:sldId id="382" r:id="rId42"/>
    <p:sldId id="277" r:id="rId43"/>
    <p:sldId id="384" r:id="rId44"/>
    <p:sldId id="297" r:id="rId45"/>
    <p:sldId id="298" r:id="rId46"/>
    <p:sldId id="299" r:id="rId47"/>
    <p:sldId id="300" r:id="rId48"/>
    <p:sldId id="302" r:id="rId49"/>
    <p:sldId id="303" r:id="rId50"/>
    <p:sldId id="304" r:id="rId51"/>
    <p:sldId id="305" r:id="rId52"/>
    <p:sldId id="306" r:id="rId53"/>
    <p:sldId id="372" r:id="rId54"/>
    <p:sldId id="307" r:id="rId55"/>
    <p:sldId id="308" r:id="rId56"/>
    <p:sldId id="309" r:id="rId57"/>
    <p:sldId id="294" r:id="rId58"/>
    <p:sldId id="295" r:id="rId59"/>
    <p:sldId id="296" r:id="rId60"/>
    <p:sldId id="310" r:id="rId61"/>
    <p:sldId id="311" r:id="rId62"/>
    <p:sldId id="313" r:id="rId63"/>
    <p:sldId id="315" r:id="rId64"/>
    <p:sldId id="316" r:id="rId65"/>
    <p:sldId id="317" r:id="rId66"/>
    <p:sldId id="318" r:id="rId67"/>
    <p:sldId id="312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8" r:id="rId87"/>
    <p:sldId id="337" r:id="rId88"/>
    <p:sldId id="341" r:id="rId89"/>
    <p:sldId id="344" r:id="rId90"/>
    <p:sldId id="345" r:id="rId91"/>
    <p:sldId id="346" r:id="rId92"/>
    <p:sldId id="354" r:id="rId93"/>
    <p:sldId id="347" r:id="rId94"/>
    <p:sldId id="348" r:id="rId95"/>
    <p:sldId id="349" r:id="rId96"/>
    <p:sldId id="350" r:id="rId97"/>
    <p:sldId id="351" r:id="rId98"/>
    <p:sldId id="352" r:id="rId99"/>
    <p:sldId id="276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4443" autoAdjust="0"/>
    <p:restoredTop sz="94660"/>
  </p:normalViewPr>
  <p:slideViewPr>
    <p:cSldViewPr>
      <p:cViewPr varScale="1">
        <p:scale>
          <a:sx n="44" d="100"/>
          <a:sy n="44" d="100"/>
        </p:scale>
        <p:origin x="-75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7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34BDB-8888-4936-96A9-FB9641C2A807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C1DC5-36BD-4F65-86DE-79040EA630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37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u think determines health?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1DC5-36BD-4F65-86DE-79040EA6308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1DC5-36BD-4F65-86DE-79040EA6308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1DC5-36BD-4F65-86DE-79040EA6308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Covid</a:t>
            </a:r>
            <a:r>
              <a:rPr lang="en-US"/>
              <a:t>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B5AB2E-B9F9-4905-8316-92A6FBC58EB5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1DC5-36BD-4F65-86DE-79040EA63081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EE94-0CA3-4905-8DDD-15583C441955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B2D5-0E35-4EDF-9B58-2FA3B07A2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EE94-0CA3-4905-8DDD-15583C441955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B2D5-0E35-4EDF-9B58-2FA3B07A2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EE94-0CA3-4905-8DDD-15583C441955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B2D5-0E35-4EDF-9B58-2FA3B07A2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EE94-0CA3-4905-8DDD-15583C441955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B2D5-0E35-4EDF-9B58-2FA3B07A2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EE94-0CA3-4905-8DDD-15583C441955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B2D5-0E35-4EDF-9B58-2FA3B07A2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EE94-0CA3-4905-8DDD-15583C441955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B2D5-0E35-4EDF-9B58-2FA3B07A2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EE94-0CA3-4905-8DDD-15583C441955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B2D5-0E35-4EDF-9B58-2FA3B07A2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EE94-0CA3-4905-8DDD-15583C441955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B2D5-0E35-4EDF-9B58-2FA3B07A2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EE94-0CA3-4905-8DDD-15583C441955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B2D5-0E35-4EDF-9B58-2FA3B07A2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EE94-0CA3-4905-8DDD-15583C441955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B2D5-0E35-4EDF-9B58-2FA3B07A2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EE94-0CA3-4905-8DDD-15583C441955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B2D5-0E35-4EDF-9B58-2FA3B07A2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CEE94-0CA3-4905-8DDD-15583C441955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FB2D5-0E35-4EDF-9B58-2FA3B07A2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oncept of Health&#10; Biomedical concept&#10; Ecological concept&#10; Psychosocial concept&#10; Holistic concept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47800" y="0"/>
            <a:ext cx="105917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Epidemiological Triad&#10; Germ theory has&#10;limitation-&#10; Not everyone exposed&#10;to TB develops&#10;Agent Host&#10;Environment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Biological agents&#10;Arthropods- Scabies&#10;http://www.dermisil.com/images/scabies%20mite.jpg&#10;http://upload.wikimedia.org/wikip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hemical Agents&#10;External Internal&#10;Arsenic&#10;http://www.hedegaard.com/Minerals/Species/ArsenicJachymov.jpg&#10;Alcohol Endocrine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Physical Agents&#10; Atmospheric pressure,&#10; Temperature&#10; Humidity&#10; Friction&#10; Radiation&#10; Sound&#10;http://academic.reed.edu/p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The Host&#10; Man him self&#10; Demographic characterisitics&#10; Genetic factors&#10; Socio economic factors&#10; Life style.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Environment&#10; Internal&#10; External&#10; 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Iceberg of disease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oncept of Control&#10; Disease control describes operations aimed at&#10;reducing:&#10;1. The incidence of disease&#10;2. The duration o..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Disease elimination&#10; Between control and eradication, an&#10;intermediate goal = elimination.&#10; Elimination is used to descr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isease eradication&#10; Literally means to “tear out by roots”&#10; Implies termination of all transmission of&#10;infection by ext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finitions of Health&#10; “the condition of being sound in body, mind or&#10;spirit, especially freedom from physical disease&#10;or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Level of Prevention&#10; Primordial prevention&#10; Primary prevention&#10; Secondary prevention&#10; Tertiary prevention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Dr.Rajiv Joshi\Downloads\Anatomy background pi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7800" y="728261"/>
            <a:ext cx="6019800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latin typeface="Times New Roman" pitchFamily="18" charset="0"/>
              </a:rPr>
              <a:t>GENERAL ANATOMY</a:t>
            </a:r>
            <a:endParaRPr lang="en-US" sz="1600" b="1" dirty="0">
              <a:latin typeface="Times New Roman" pitchFamily="18" charset="0"/>
            </a:endParaRPr>
          </a:p>
          <a:p>
            <a:pPr>
              <a:spcBef>
                <a:spcPct val="50000"/>
              </a:spcBef>
            </a:pPr>
            <a:endParaRPr lang="en-US" sz="1600" b="1" dirty="0">
              <a:latin typeface="Arial" charset="0"/>
            </a:endParaRPr>
          </a:p>
          <a:p>
            <a:pPr>
              <a:spcBef>
                <a:spcPct val="50000"/>
              </a:spcBef>
            </a:pPr>
            <a:endParaRPr lang="en-US" sz="1600" dirty="0">
              <a:latin typeface="Arial" charset="0"/>
            </a:endParaRPr>
          </a:p>
          <a:p>
            <a:pPr>
              <a:spcBef>
                <a:spcPct val="50000"/>
              </a:spcBef>
            </a:pPr>
            <a:r>
              <a:rPr lang="en-US" b="1" dirty="0">
                <a:latin typeface="Times New Roman" pitchFamily="18" charset="0"/>
              </a:rPr>
              <a:t>Anatomy	=	Ana (</a:t>
            </a:r>
            <a:r>
              <a:rPr lang="en-US" b="1" dirty="0" err="1">
                <a:latin typeface="Times New Roman" pitchFamily="18" charset="0"/>
              </a:rPr>
              <a:t>Gr</a:t>
            </a:r>
            <a:r>
              <a:rPr lang="en-US" b="1" dirty="0">
                <a:latin typeface="Times New Roman" pitchFamily="18" charset="0"/>
              </a:rPr>
              <a:t>) 	Tome (</a:t>
            </a:r>
            <a:r>
              <a:rPr lang="en-US" b="1" dirty="0" err="1">
                <a:latin typeface="Times New Roman" pitchFamily="18" charset="0"/>
              </a:rPr>
              <a:t>Gr</a:t>
            </a:r>
            <a:r>
              <a:rPr lang="en-US" b="1" dirty="0">
                <a:latin typeface="Times New Roman" pitchFamily="18" charset="0"/>
              </a:rPr>
              <a:t>)</a:t>
            </a:r>
          </a:p>
          <a:p>
            <a:pPr>
              <a:spcBef>
                <a:spcPct val="50000"/>
              </a:spcBef>
            </a:pPr>
            <a:endParaRPr lang="en-US" b="1" dirty="0">
              <a:latin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en-US" b="1" dirty="0">
                <a:latin typeface="Times New Roman" pitchFamily="18" charset="0"/>
              </a:rPr>
              <a:t>		Apart		 To Cut</a:t>
            </a:r>
          </a:p>
          <a:p>
            <a:pPr>
              <a:spcBef>
                <a:spcPct val="50000"/>
              </a:spcBef>
            </a:pPr>
            <a:endParaRPr lang="en-US" b="1" dirty="0">
              <a:latin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en-US" b="1" dirty="0">
                <a:latin typeface="Times New Roman" pitchFamily="18" charset="0"/>
              </a:rPr>
              <a:t>Dissection	=	</a:t>
            </a:r>
            <a:r>
              <a:rPr lang="en-US" b="1" dirty="0" err="1">
                <a:latin typeface="Times New Roman" pitchFamily="18" charset="0"/>
              </a:rPr>
              <a:t>Dissecare</a:t>
            </a:r>
            <a:r>
              <a:rPr lang="en-US" b="1" dirty="0">
                <a:latin typeface="Times New Roman" pitchFamily="18" charset="0"/>
              </a:rPr>
              <a:t>  (Latin)</a:t>
            </a:r>
          </a:p>
          <a:p>
            <a:pPr>
              <a:spcBef>
                <a:spcPct val="50000"/>
              </a:spcBef>
            </a:pPr>
            <a:endParaRPr lang="en-US" b="1" dirty="0">
              <a:latin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en-US" b="1" dirty="0">
                <a:latin typeface="Times New Roman" pitchFamily="18" charset="0"/>
              </a:rPr>
              <a:t>			   To cut apart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itchFamily="18" charset="0"/>
              </a:rPr>
              <a:t>SUB – DIVISIONS OF BODY</a:t>
            </a:r>
            <a:br>
              <a:rPr lang="en-US" b="1" dirty="0">
                <a:latin typeface="Times New Roman" pitchFamily="18" charset="0"/>
              </a:rPr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81600" y="1166843"/>
            <a:ext cx="3810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en-US" b="1" dirty="0">
                <a:latin typeface="Times New Roman" pitchFamily="18" charset="0"/>
              </a:rPr>
              <a:t>Head and Neck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b="1" dirty="0">
              <a:latin typeface="Times New Roman" pitchFamily="18" charset="0"/>
            </a:endParaRPr>
          </a:p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en-US" b="1" dirty="0">
                <a:latin typeface="Times New Roman" pitchFamily="18" charset="0"/>
              </a:rPr>
              <a:t>Brain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b="1" dirty="0">
              <a:latin typeface="Times New Roman" pitchFamily="18" charset="0"/>
            </a:endParaRPr>
          </a:p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en-US" b="1" dirty="0">
                <a:latin typeface="Times New Roman" pitchFamily="18" charset="0"/>
              </a:rPr>
              <a:t>Superior Extremity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b="1" dirty="0">
              <a:latin typeface="Times New Roman" pitchFamily="18" charset="0"/>
            </a:endParaRPr>
          </a:p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en-US" b="1" dirty="0">
                <a:latin typeface="Times New Roman" pitchFamily="18" charset="0"/>
              </a:rPr>
              <a:t>Thorax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b="1" dirty="0">
              <a:latin typeface="Times New Roman" pitchFamily="18" charset="0"/>
            </a:endParaRPr>
          </a:p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en-US" b="1" dirty="0">
                <a:latin typeface="Times New Roman" pitchFamily="18" charset="0"/>
              </a:rPr>
              <a:t>Abdomen and Pelvis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b="1" dirty="0">
              <a:latin typeface="Times New Roman" pitchFamily="18" charset="0"/>
            </a:endParaRPr>
          </a:p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en-US" b="1" dirty="0">
                <a:latin typeface="Times New Roman" pitchFamily="18" charset="0"/>
              </a:rPr>
              <a:t>Inferior Extremity</a:t>
            </a:r>
          </a:p>
        </p:txBody>
      </p:sp>
      <p:pic>
        <p:nvPicPr>
          <p:cNvPr id="4" name="Picture 6" descr="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90600"/>
            <a:ext cx="44958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625A37-2103-48EC-86C7-D5B9822838F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1126"/>
            <a:ext cx="9144000" cy="6665913"/>
          </a:xfrm>
        </p:spPr>
        <p:txBody>
          <a:bodyPr/>
          <a:lstStyle/>
          <a:p>
            <a:r>
              <a:rPr lang="en-IN" sz="4400" u="sng" dirty="0">
                <a:solidFill>
                  <a:schemeClr val="accent5">
                    <a:lumMod val="75000"/>
                  </a:schemeClr>
                </a:solidFill>
                <a:latin typeface="Britannic Bold" panose="020B0903060703020204" pitchFamily="34" charset="0"/>
              </a:rPr>
              <a:t>INTEGUMENTARY SYSTEM </a:t>
            </a:r>
          </a:p>
          <a:p>
            <a:r>
              <a:rPr lang="en-US" sz="3200" b="0" i="0" dirty="0">
                <a:solidFill>
                  <a:srgbClr val="202124"/>
                </a:solidFill>
                <a:effectLst/>
              </a:rPr>
              <a:t>Consists  of the </a:t>
            </a:r>
            <a:r>
              <a:rPr lang="en-US" sz="3200" b="1" i="0" dirty="0">
                <a:solidFill>
                  <a:srgbClr val="202124"/>
                </a:solidFill>
                <a:effectLst/>
              </a:rPr>
              <a:t>skin</a:t>
            </a:r>
            <a:r>
              <a:rPr lang="en-US" sz="3200" b="0" i="0" dirty="0">
                <a:solidFill>
                  <a:srgbClr val="202124"/>
                </a:solidFill>
                <a:effectLst/>
              </a:rPr>
              <a:t>, hair, nails</a:t>
            </a:r>
          </a:p>
          <a:p>
            <a:r>
              <a:rPr lang="en-US" sz="3200" dirty="0">
                <a:solidFill>
                  <a:srgbClr val="202124"/>
                </a:solidFill>
              </a:rPr>
              <a:t>Skin is the largest organ of the body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D431941-646A-46C6-B0CC-BE79D4757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7" y="2569029"/>
            <a:ext cx="7497263" cy="40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3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3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Normal body temperature&#10;• Depends where and when you&#10;measure it&#10;• tympanic&gt; oral &gt; axillary by 0.5oC&#10;• can be affected by&#10;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D9CA85-7D56-41FB-B932-D1ADAE877C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9412" y="252550"/>
            <a:ext cx="8765177" cy="6322421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chemeClr val="accent5">
                    <a:lumMod val="75000"/>
                  </a:schemeClr>
                </a:solidFill>
                <a:latin typeface="Britannic Bold" panose="020B0903060703020204" pitchFamily="34" charset="0"/>
              </a:rPr>
              <a:t>SKELETAL SYSTEM </a:t>
            </a:r>
          </a:p>
          <a:p>
            <a:r>
              <a:rPr lang="en-US" sz="3200" b="0" i="0" dirty="0">
                <a:solidFill>
                  <a:srgbClr val="202124"/>
                </a:solidFill>
                <a:effectLst/>
              </a:rPr>
              <a:t>Includes all of the bones and joints in the body</a:t>
            </a:r>
          </a:p>
          <a:p>
            <a:r>
              <a:rPr lang="en-US" sz="3200" dirty="0">
                <a:solidFill>
                  <a:srgbClr val="202124"/>
                </a:solidFill>
              </a:rPr>
              <a:t>The skeleton </a:t>
            </a:r>
            <a:r>
              <a:rPr lang="en-US" sz="3200" b="0" i="0" dirty="0">
                <a:solidFill>
                  <a:srgbClr val="202124"/>
                </a:solidFill>
                <a:effectLst/>
              </a:rPr>
              <a:t>provides support and protection for the soft tissues that make up the rest of the body.</a:t>
            </a:r>
            <a:endParaRPr lang="en-IN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7C91E68-43E8-4D59-A0E8-E734A396C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9" y="2792374"/>
            <a:ext cx="6413863" cy="362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0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3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C3CA71-013C-4BBC-AC29-1019D734345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5537" y="292055"/>
            <a:ext cx="8699863" cy="6274208"/>
          </a:xfrm>
        </p:spPr>
        <p:txBody>
          <a:bodyPr>
            <a:normAutofit/>
          </a:bodyPr>
          <a:lstStyle/>
          <a:p>
            <a:pPr algn="just"/>
            <a:r>
              <a:rPr lang="en-US" sz="3200" b="0" i="0" dirty="0">
                <a:solidFill>
                  <a:srgbClr val="231F20"/>
                </a:solidFill>
                <a:effectLst/>
              </a:rPr>
              <a:t>Bones lose strength over time. Keeping them strong requires eating calcium-rich foods like dairy products, broccoli, and some fish.</a:t>
            </a:r>
          </a:p>
          <a:p>
            <a:pPr algn="just"/>
            <a:r>
              <a:rPr lang="en-US" sz="3200" dirty="0">
                <a:solidFill>
                  <a:srgbClr val="231F20"/>
                </a:solidFill>
              </a:rPr>
              <a:t>Females must include calcium rich foods in their diet as it safeguards against osteoporosis ( brittleness of bones making them more vulnerable to fractures). </a:t>
            </a:r>
          </a:p>
          <a:p>
            <a:pPr algn="just"/>
            <a:r>
              <a:rPr lang="en-US" sz="3200" dirty="0">
                <a:solidFill>
                  <a:srgbClr val="231F20"/>
                </a:solidFill>
              </a:rPr>
              <a:t>So do take good care of your birth giver MOM !!! &amp; see to it that she includes calcium and iron rich diet 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5630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3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CDD02A-0D06-4DB9-92ED-EB3D74F4ECD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9005" y="313509"/>
            <a:ext cx="8739052" cy="6261462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chemeClr val="accent5">
                    <a:lumMod val="75000"/>
                  </a:schemeClr>
                </a:solidFill>
                <a:latin typeface="Britannic Bold" panose="020B0903060703020204" pitchFamily="34" charset="0"/>
              </a:rPr>
              <a:t>MUSCULAR SYSTEM </a:t>
            </a:r>
          </a:p>
          <a:p>
            <a:pPr algn="just"/>
            <a:r>
              <a:rPr lang="en-US" sz="3200" i="0" dirty="0">
                <a:effectLst/>
              </a:rPr>
              <a:t>The muscular system is composed of specialized cells called muscle </a:t>
            </a:r>
            <a:r>
              <a:rPr lang="en-US" sz="3200" i="0" dirty="0" err="1">
                <a:effectLst/>
              </a:rPr>
              <a:t>fibres</a:t>
            </a:r>
            <a:r>
              <a:rPr lang="en-US" sz="3200" i="0" dirty="0">
                <a:effectLst/>
              </a:rPr>
              <a:t>. </a:t>
            </a:r>
          </a:p>
          <a:p>
            <a:pPr algn="just"/>
            <a:r>
              <a:rPr lang="en-US" sz="3200" i="0" dirty="0">
                <a:effectLst/>
              </a:rPr>
              <a:t>Their predominant function is contractibility. Muscles, attached to bones or present as a part of internal  organs and blood vessels, are responsible for different movement as per specialized function.</a:t>
            </a:r>
          </a:p>
          <a:p>
            <a:pPr algn="just"/>
            <a:r>
              <a:rPr lang="en-US" sz="3200" i="0" dirty="0">
                <a:effectLst/>
              </a:rPr>
              <a:t>Nearly all movement in the body is the result of muscle contraction.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80290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3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ypes of Muscles&#10;•Your body has three different types of muscles:&#10;skeletal smooth cardiac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ealth Definition&#10;WHO define health&#10;“Health is a state of complete physical,&#10;mental and social well-being and not&#10;merely 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6BCAF43-673D-4715-B3A7-B09AD5DFA18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605" y="333870"/>
            <a:ext cx="6185263" cy="6190260"/>
          </a:xfrm>
        </p:spPr>
      </p:pic>
    </p:spTree>
    <p:extLst>
      <p:ext uri="{BB962C8B-B14F-4D97-AF65-F5344CB8AC3E}">
        <p14:creationId xmlns:p14="http://schemas.microsoft.com/office/powerpoint/2010/main" val="51115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2725D1-9344-4406-AC5C-133FC2FA18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9817" y="283347"/>
            <a:ext cx="8791303" cy="625679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IN" sz="4400" dirty="0">
                <a:solidFill>
                  <a:schemeClr val="accent5">
                    <a:lumMod val="75000"/>
                  </a:schemeClr>
                </a:solidFill>
                <a:latin typeface="Britannic Bold" panose="020B0903060703020204" pitchFamily="34" charset="0"/>
              </a:rPr>
              <a:t>LYMPHATIC SYSTEM</a:t>
            </a:r>
          </a:p>
          <a:p>
            <a:pPr algn="just"/>
            <a:r>
              <a:rPr lang="en-US" sz="3200" i="0" dirty="0">
                <a:effectLst/>
              </a:rPr>
              <a:t>It is made up of a large network of lymph, lymphatic vessels, lymph nodes, lymphatic or lymphoid organs, and lymphoid tissues</a:t>
            </a:r>
          </a:p>
          <a:p>
            <a:pPr algn="just"/>
            <a:r>
              <a:rPr lang="en-US" sz="3200" i="0" dirty="0">
                <a:solidFill>
                  <a:srgbClr val="202124"/>
                </a:solidFill>
                <a:effectLst/>
              </a:rPr>
              <a:t>It is a part of your immune system</a:t>
            </a:r>
          </a:p>
          <a:p>
            <a:pPr algn="just"/>
            <a:r>
              <a:rPr lang="en-US" sz="3200" i="0" dirty="0">
                <a:solidFill>
                  <a:srgbClr val="202124"/>
                </a:solidFill>
                <a:effectLst/>
              </a:rPr>
              <a:t>The lymphatic system clears away infection and keeps your body fluids in balance</a:t>
            </a:r>
            <a:endParaRPr lang="en-IN" sz="2800" i="0" dirty="0">
              <a:solidFill>
                <a:schemeClr val="accent5">
                  <a:lumMod val="75000"/>
                </a:schemeClr>
              </a:solidFill>
              <a:effectLst/>
            </a:endParaRPr>
          </a:p>
          <a:p>
            <a:pPr algn="just"/>
            <a:r>
              <a:rPr lang="en-US" sz="3200" i="0" dirty="0">
                <a:solidFill>
                  <a:srgbClr val="202124"/>
                </a:solidFill>
                <a:effectLst/>
              </a:rPr>
              <a:t>Tonsils, Spleen, thymus gland, bone marrow</a:t>
            </a:r>
          </a:p>
        </p:txBody>
      </p:sp>
    </p:spTree>
    <p:extLst>
      <p:ext uri="{BB962C8B-B14F-4D97-AF65-F5344CB8AC3E}">
        <p14:creationId xmlns:p14="http://schemas.microsoft.com/office/powerpoint/2010/main" val="2701036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61B0986-BD06-4BEE-A99A-E99CBB41ECB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2475" y="274639"/>
            <a:ext cx="8732520" cy="6300333"/>
          </a:xfrm>
        </p:spPr>
        <p:txBody>
          <a:bodyPr>
            <a:normAutofit fontScale="92500" lnSpcReduction="10000"/>
          </a:bodyPr>
          <a:lstStyle/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4400" b="1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5">
                    <a:lumMod val="75000"/>
                  </a:schemeClr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RESPIRATORY SYSTEM     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44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It is  a system mainly responsible for gas exchange in the body.It is made up of 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4400" b="0" i="0" u="none" strike="noStrike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Nose,Mouth,Throat,Voice box,Windpipe (trachea),Large airways (bronchi),Lungs.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44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Place where blood receives oxygen for various body functions &amp; metabolism &amp; gives out carbon dioxide as waste.</a:t>
            </a:r>
          </a:p>
          <a:p>
            <a:pPr marL="0" marR="0" lvl="0" indent="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None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endParaRPr lang="en-IN" sz="3200"/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endParaRPr lang="en-IN" sz="3200"/>
          </a:p>
        </p:txBody>
      </p:sp>
    </p:spTree>
    <p:extLst>
      <p:ext uri="{BB962C8B-B14F-4D97-AF65-F5344CB8AC3E}">
        <p14:creationId xmlns:p14="http://schemas.microsoft.com/office/powerpoint/2010/main" val="1353606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3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85418-491E-42C1-B892-0557E365C2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5945" y="269966"/>
            <a:ext cx="4909455" cy="6313714"/>
          </a:xfrm>
        </p:spPr>
        <p:txBody>
          <a:bodyPr>
            <a:normAutofit fontScale="77500" lnSpcReduction="20000"/>
          </a:bodyPr>
          <a:lstStyle/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4400" b="1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5">
                    <a:lumMod val="75000"/>
                  </a:schemeClr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DIGESTIVE SYSTEM    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28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Consists of </a:t>
            </a:r>
            <a:r>
              <a:rPr kumimoji="0" lang="en-US" sz="28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</a:rPr>
              <a:t> </a:t>
            </a:r>
            <a:r>
              <a:rPr kumimoji="0" lang="en-US" sz="28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mouth,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2800" b="0" i="0" u="none" strike="noStrike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Oe</a:t>
            </a:r>
            <a:r>
              <a:rPr kumimoji="0" lang="en-US" sz="2800" b="0" i="0" u="none" strike="noStrike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sophagus</a:t>
            </a:r>
            <a:r>
              <a:rPr kumimoji="0" lang="en-US" sz="28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 (upper part of digestive system)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28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Stomach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28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Small </a:t>
            </a:r>
            <a:r>
              <a:rPr kumimoji="0" lang="en-US" sz="2800" b="0" i="0" u="none" strike="noStrike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intestine,</a:t>
            </a:r>
            <a:r>
              <a:rPr kumimoji="0" lang="en-US" sz="2800" b="0" i="0" u="none" strike="noStrike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L</a:t>
            </a:r>
            <a:r>
              <a:rPr kumimoji="0" lang="en-US" sz="2800" b="0" i="0" u="none" strike="noStrike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arge</a:t>
            </a:r>
            <a:r>
              <a:rPr kumimoji="0" lang="en-US" sz="28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 intestine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28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R</a:t>
            </a:r>
            <a:r>
              <a:rPr kumimoji="0" lang="en-US" sz="28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ectum (lower part of digestive system)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28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Anus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28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Liver (Produces bile .</a:t>
            </a:r>
            <a:r>
              <a:rPr kumimoji="0" lang="en-US" sz="2800" b="1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L</a:t>
            </a:r>
            <a:r>
              <a:rPr kumimoji="0" lang="en-US" sz="2800" b="1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iver</a:t>
            </a:r>
            <a:r>
              <a:rPr kumimoji="0" lang="en-US" sz="28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 breaks down most of the </a:t>
            </a:r>
            <a:r>
              <a:rPr kumimoji="0" lang="en-US" sz="2800" b="1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alcohol</a:t>
            </a:r>
            <a:r>
              <a:rPr kumimoji="0" lang="en-US" sz="28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 you drink so that it can be removed from the body– alcoholic liver cirrhosis)</a:t>
            </a:r>
            <a:endParaRPr lang="en-US" sz="2800" dirty="0">
              <a:solidFill>
                <a:srgbClr val="202124"/>
              </a:solidFill>
            </a:endParaRP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28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Gall Bladder (Stores the bile)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28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Pancreas(produces enzymes which help in digestion &amp; secretes hormone insulin for blood suga</a:t>
            </a:r>
            <a:r>
              <a:rPr kumimoji="0" lang="en-US" sz="28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r control)</a:t>
            </a:r>
            <a:endParaRPr lang="en-US" sz="2800" b="0" i="0" dirty="0">
              <a:solidFill>
                <a:srgbClr val="202124"/>
              </a:solidFill>
              <a:effectLst/>
            </a:endParaRP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endParaRPr lang="en-IN" sz="3200" dirty="0"/>
          </a:p>
        </p:txBody>
      </p:sp>
      <p:pic>
        <p:nvPicPr>
          <p:cNvPr id="4" name="Picture 2" descr="Stomach&#10;• The stomach is the dilated&#10;portion of the alimentary canal&#10;• It is situated in the upper part of&#10;the abdomen, ex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0"/>
            <a:ext cx="4114799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10218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7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7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7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F1EA53-F778-4806-A560-813CE27E681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381000"/>
            <a:ext cx="5334000" cy="6228806"/>
          </a:xfrm>
        </p:spPr>
        <p:txBody>
          <a:bodyPr>
            <a:normAutofit lnSpcReduction="10000"/>
          </a:bodyPr>
          <a:lstStyle/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4400" b="1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5">
                    <a:lumMod val="75000"/>
                  </a:schemeClr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NERVOUS SYSTEM 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32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Made up mainly of 2 parts Central nervous </a:t>
            </a:r>
            <a:r>
              <a:rPr kumimoji="0" lang="en-IN" sz="3200" b="0" i="0" u="none" strike="noStrike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sytem</a:t>
            </a:r>
            <a:r>
              <a:rPr kumimoji="0" lang="en-IN" sz="32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 (brain &amp; spinal cord) &amp; Peripheral Nervous </a:t>
            </a:r>
            <a:r>
              <a:rPr kumimoji="0" lang="en-IN" sz="3200" b="0" i="0" u="none" strike="noStrike" cap="none" spc="0" normalizeH="0" baseline="0" noProof="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sytem</a:t>
            </a:r>
            <a:r>
              <a:rPr kumimoji="0" lang="en-IN" sz="32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  the nerves network which fans out from the spinal cord)</a:t>
            </a:r>
          </a:p>
          <a:p>
            <a:pPr marL="182880" marR="0" lvl="0" indent="-182880" algn="just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32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Receives information about the environment around us (</a:t>
            </a:r>
            <a:r>
              <a:rPr kumimoji="0" lang="en-US" sz="3200" b="1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sensation</a:t>
            </a:r>
            <a:r>
              <a:rPr kumimoji="0" lang="en-US" sz="32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) and generates responses to that(motor responses)</a:t>
            </a:r>
          </a:p>
          <a:p>
            <a:pPr marL="182880" marR="0" lvl="0" indent="-182880" algn="just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endParaRPr lang="en-US" sz="3200" dirty="0">
              <a:solidFill>
                <a:srgbClr val="202124"/>
              </a:solidFill>
            </a:endParaRPr>
          </a:p>
          <a:p>
            <a:pPr marL="182880" marR="0" lvl="0" indent="-182880" algn="just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endParaRPr lang="en-IN" dirty="0"/>
          </a:p>
        </p:txBody>
      </p:sp>
      <p:pic>
        <p:nvPicPr>
          <p:cNvPr id="5" name="Picture 9" descr="C:\Users\Dr.Rajiv Joshi\Downloads\anatomybrain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1295400"/>
            <a:ext cx="3352800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09473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re are   6   functions of the Brain   2.  Perception or Sensing 3.  Emotion or Feeling 4.  Behaviour 5.  Physical or So...">
            <a:extLst>
              <a:ext uri="{FF2B5EF4-FFF2-40B4-BE49-F238E27FC236}">
                <a16:creationId xmlns:a16="http://schemas.microsoft.com/office/drawing/2014/main" xmlns="" id="{00850560-522B-4AFD-A28E-707357FCF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915" y="337457"/>
            <a:ext cx="8693331" cy="599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85665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08DC54-0A4C-442F-8CB9-1977481EDA5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9606" y="274638"/>
            <a:ext cx="5088194" cy="6352304"/>
          </a:xfrm>
        </p:spPr>
        <p:txBody>
          <a:bodyPr>
            <a:normAutofit fontScale="92500"/>
          </a:bodyPr>
          <a:lstStyle/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4400" b="1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5">
                    <a:lumMod val="75000"/>
                  </a:schemeClr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ENDOCRINE SYSTEM  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35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Consists of --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Font typeface="Arial" pitchFamily="34" charset="0"/>
              <a:buChar char="•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35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Hypothalamus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Font typeface="Arial" pitchFamily="34" charset="0"/>
              <a:buChar char="•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35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Pineal Gland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Font typeface="Arial" pitchFamily="34" charset="0"/>
              <a:buChar char="•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35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Pituitary Gland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Font typeface="Arial" pitchFamily="34" charset="0"/>
              <a:buChar char="•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35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Thyroid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Font typeface="Arial" pitchFamily="34" charset="0"/>
              <a:buChar char="•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35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Parathyroid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Font typeface="Arial" pitchFamily="34" charset="0"/>
              <a:buChar char="•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35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Thymus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Font typeface="Arial" pitchFamily="34" charset="0"/>
              <a:buChar char="•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35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Adrenal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Font typeface="Arial" pitchFamily="34" charset="0"/>
              <a:buChar char="•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35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Pancreas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endParaRPr lang="en-IN" sz="4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9634" name="Picture 2" descr="ENDOCRINE SYSTEM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0"/>
            <a:ext cx="4267199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9847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7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7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7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63FEF3-3EC6-49BD-B404-B11872C1CB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2474" y="283347"/>
            <a:ext cx="5893526" cy="6343876"/>
          </a:xfrm>
        </p:spPr>
        <p:txBody>
          <a:bodyPr>
            <a:normAutofit lnSpcReduction="10000"/>
          </a:bodyPr>
          <a:lstStyle/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32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There are many functions of the Endocrine functions but few important are </a:t>
            </a:r>
            <a:r>
              <a:rPr kumimoji="0" lang="en-IN" sz="18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: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Font typeface="Arial" pitchFamily="34" charset="0"/>
              <a:buChar char="•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32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M</a:t>
            </a:r>
            <a:r>
              <a:rPr kumimoji="0" lang="en-US" sz="32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etabolism.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Font typeface="Arial" pitchFamily="34" charset="0"/>
              <a:buChar char="•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32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G</a:t>
            </a:r>
            <a:r>
              <a:rPr kumimoji="0" lang="en-US" sz="32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rowth and development.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Font typeface="Arial" pitchFamily="34" charset="0"/>
              <a:buChar char="•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32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S</a:t>
            </a:r>
            <a:r>
              <a:rPr kumimoji="0" lang="en-US" sz="32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exual function and reproduction.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Font typeface="Arial" pitchFamily="34" charset="0"/>
              <a:buChar char="•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32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H</a:t>
            </a:r>
            <a:r>
              <a:rPr kumimoji="0" lang="en-US" sz="32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eart rate.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Font typeface="Arial" pitchFamily="34" charset="0"/>
              <a:buChar char="•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32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Blood pressure.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Font typeface="Arial" pitchFamily="34" charset="0"/>
              <a:buChar char="•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32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Mood Control  etc</a:t>
            </a:r>
            <a:endParaRPr lang="en-US" sz="3200" dirty="0">
              <a:solidFill>
                <a:srgbClr val="202124"/>
              </a:solidFill>
            </a:endParaRP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Font typeface="Arial" pitchFamily="34" charset="0"/>
              <a:buChar char="•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endParaRPr lang="en-US" sz="3200" i="0" dirty="0">
              <a:solidFill>
                <a:srgbClr val="202124"/>
              </a:solidFill>
              <a:effectLst/>
            </a:endParaRP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lang="en-IN" dirty="0" err="1"/>
              <a:t>Harmones</a:t>
            </a:r>
            <a:endParaRPr lang="en-IN" dirty="0"/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58516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7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 descr="Thyroid stimulating hormone&#10;(TSH)&#10;• The release of this hormone is stimulated by thyrotrophin&#10;releasing hormone (TRH) from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AE8E8F-35B2-42C3-BD46-A8A70F6575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" y="265929"/>
            <a:ext cx="4648200" cy="6309042"/>
          </a:xfrm>
        </p:spPr>
        <p:txBody>
          <a:bodyPr>
            <a:normAutofit fontScale="92500" lnSpcReduction="10000"/>
          </a:bodyPr>
          <a:lstStyle/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4400" b="1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CARDIOVASCULAR SYSTEM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Font typeface="Arial" pitchFamily="34" charset="0"/>
              <a:buChar char="•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32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Maintenance of constant body temperature (thermoregulation) ...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32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Circulates OXYGEN and removes Carbon Dioxide.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32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Provides cells with NUTRIENTS.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32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Removes the waste products of metabolism to the excretory organs for disposal</a:t>
            </a:r>
            <a:r>
              <a:rPr kumimoji="0" lang="en-US" sz="1800" b="0" i="0" u="none" strike="noStrike" cap="none" spc="0" normalizeH="0" baseline="0" noProof="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.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endParaRPr lang="en-IN" sz="4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2" descr="CHAMBERS OF HEART&#10;Right Ventricle&#10;Inflow – Tricuspid valve&#10;Outflow – Pulmonary Artery&#10;(Infundibulum)&#10;Cavity two compartme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0"/>
            <a:ext cx="4190999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92254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mension of Health&#10; Health is Multidimensional.&#10; WHO definition envisages&#10;Physical&#10;dimension&#10;Mental&#10;Dimension&#10;Social&#10;D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79A39A-EF00-44E0-9C87-29636853AE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9411" y="300763"/>
            <a:ext cx="8765177" cy="6309043"/>
          </a:xfrm>
        </p:spPr>
        <p:txBody>
          <a:bodyPr>
            <a:normAutofit/>
          </a:bodyPr>
          <a:lstStyle/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4400" b="1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5">
                    <a:lumMod val="75000"/>
                  </a:schemeClr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Urinary system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32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 Consists of </a:t>
            </a:r>
            <a:r>
              <a:rPr kumimoji="0" lang="en-IN" sz="32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K</a:t>
            </a:r>
            <a:r>
              <a:rPr kumimoji="0" lang="en-IN" sz="32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idneys, ureters, bladder and urethra</a:t>
            </a:r>
            <a:r>
              <a:rPr kumimoji="0" lang="en-IN" sz="44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</a:rPr>
              <a:t>.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32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Main functions </a:t>
            </a:r>
            <a:endParaRPr lang="en-IN" sz="3200" b="0" i="0">
              <a:solidFill>
                <a:srgbClr val="202124"/>
              </a:solidFill>
              <a:effectLst/>
            </a:endParaRP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Font typeface="Arial" pitchFamily="34" charset="0"/>
              <a:buChar char="•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32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R</a:t>
            </a:r>
            <a:r>
              <a:rPr kumimoji="0" lang="en-US" sz="32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emove waste products from the body.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Font typeface="Arial" pitchFamily="34" charset="0"/>
              <a:buChar char="•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32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R</a:t>
            </a:r>
            <a:r>
              <a:rPr kumimoji="0" lang="en-US" sz="32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emove drugs from the body.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Font typeface="Arial" pitchFamily="34" charset="0"/>
              <a:buChar char="•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32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B</a:t>
            </a:r>
            <a:r>
              <a:rPr kumimoji="0" lang="en-US" sz="32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alance the body's fluids.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Font typeface="Arial" pitchFamily="34" charset="0"/>
              <a:buChar char="•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32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R</a:t>
            </a:r>
            <a:r>
              <a:rPr kumimoji="0" lang="en-US" sz="32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0212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elease hormones that regulate blood pressure.</a:t>
            </a: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endParaRPr lang="en-IN" sz="4400" b="0" i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endParaRPr lang="en-IN" sz="4400" b="1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7707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3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3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3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3D29C1-E7C9-4AD8-A83F-21271B56DD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2474" y="309473"/>
            <a:ext cx="8752114" cy="6317751"/>
          </a:xfrm>
        </p:spPr>
        <p:txBody>
          <a:bodyPr/>
          <a:lstStyle/>
          <a:p>
            <a:pPr marL="182880" marR="0" lvl="0" indent="-182880" algn="l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4400" b="1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5">
                    <a:lumMod val="75000"/>
                  </a:schemeClr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Reproductive system</a:t>
            </a:r>
          </a:p>
          <a:p>
            <a:pPr marL="182880" marR="0" lvl="0" indent="-182880" algn="just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IN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 </a:t>
            </a:r>
            <a:r>
              <a:rPr kumimoji="0" lang="en-US" sz="32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The reproductive system is a collection of internal and external organs — in both males and females — that work together for the purpose of procreating.</a:t>
            </a:r>
          </a:p>
          <a:p>
            <a:pPr marL="182880" marR="0" lvl="0" indent="-182880" algn="just" defTabSz="914400" fontAlgn="auto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SzTx/>
              <a:buChar char="◦"/>
              <a:defRPr kumimoji="0" sz="18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uLnTx/>
                <a:uFillTx/>
                <a:latin typeface="+mn-lt"/>
                <a:ea typeface="+mn-ea"/>
                <a:cs typeface="+mn-cs"/>
                <a:sym typeface="Wingdings" charset="2"/>
              </a:defRPr>
            </a:pPr>
            <a:r>
              <a:rPr kumimoji="0" lang="en-US" sz="32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charset="2"/>
              </a:rPr>
              <a:t>Plays  a vital role in the survival of the species taking the race forward</a:t>
            </a:r>
            <a:r>
              <a:rPr kumimoji="0" lang="en-US" sz="3200" b="0" i="0" u="none" strike="noStrike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33333"/>
                </a:solidFill>
                <a:effectLst/>
                <a:uLnTx/>
                <a:uFillTx/>
                <a:latin typeface="Open Sans"/>
              </a:rPr>
              <a:t>.</a:t>
            </a:r>
            <a:endParaRPr lang="en-IN" sz="3200"/>
          </a:p>
        </p:txBody>
      </p:sp>
    </p:spTree>
    <p:extLst>
      <p:ext uri="{BB962C8B-B14F-4D97-AF65-F5344CB8AC3E}">
        <p14:creationId xmlns:p14="http://schemas.microsoft.com/office/powerpoint/2010/main" val="2400579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3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Communicable diseases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Respiratory infections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mallpox is an acute, contagious disease unique to humans, caused byeither of two virus variants, Variola major and Variol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NTRODUCTION&#10;WHAT IS CHICKENPOX?&#10; CHICKENPOX IS CAUSED BY A VIRUS CALLED&#10;VARICELLA ZOSTER.&#10; PEOPLE WHO GET THE VIRUS OF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9143999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CHICKENPOX ALSO KNOWN AS VARICELLA&#10;DNA VIRUS&#10;MOST COMMON IN WINTER AND SPRING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4" y="990600"/>
            <a:ext cx="8988425" cy="5410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SYMPTOMS&#10; LOSS OF APETITE&#10; COLD&#10; FEVER&#10; ABDOMINAL PAIN&#10; HEADACHE&#10; GENERAL FEELING OF lLLNESS&#10; RASH&#10; FATIGUE&#10; SOR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STAGES OF CHICKENPOX&#10;INCUBATION PERIOD USUALLY(14-17 DAYS)&#10;PRODOME(1-3 DAYS)&#10;VESICLES&#10;PUSTULES&#10;SCABS&#10;RECOVERY TYPICALLY 7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4" y="304800"/>
            <a:ext cx="8988425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PREVENTION&#10; CHICKEN POX OR VARICELLA VACCINE PROTECT 70% TO 90% OF&#10;THOSE PEOPLE WHO ARE VACCINATED.&#10; VARICEELA VACCINE C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4" y="457200"/>
            <a:ext cx="8988425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easles (Morbilli, rubeolla)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Spectrum of Health&#10;Health and disease lie along a continuum, and there&#10;is no single cut-off point.&#10;Positive health&#10;Better ..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Measles is caused by Measles virus.&#10;Measles virus is a spherical, single-stranded RNA&#10;virus with diameters of 100-250 nm.&#10;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rsons with measles are infectious (Measles Virus&#10;is communicable) for several days before (3-5&#10;days) the rash. It remai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• Fever&#10;• Dry cough&#10;• Coriza&#10;• Sore throat&#10;• Inflamed eyes (conjunctivitis)&#10;• Tiny white spots with bluish-white centers 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((Measles. MorbilliMeasles. Morbilli))&#10;Koplik’s spots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9143999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There is no specific antiviral therapy for&#10;measles&#10;Treatment consists of general supportive measures,&#10;such as:&#10;• hydratio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Vitamin A is effective for the treatment&#10;of measles and can markedly reduce&#10;rates of morbidity and mortality.&#10;The World H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Measles vaccine is life attenuated vaccine&#10;The Moraten (“more attenuated”) strain, was licensed in 1968 and is&#10;used in th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ubella&#10;German measles&#10;Rubella virus is&#10;the sole&#10;member of the&#10;genus Rubivirus&#10;in the family&#10;Togaviridae.&#10;Attribution-NonC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Rubella - Symptoms&#10;Symptoms normally appear 14 to 21 days after infection.&#10;The rash often starts on the face and moves to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ongenital rubella syndrome&#10;The rubella virus can pass through the placenta and move&#10;through the fetal circulation. It ca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www.parl.gc.ca/information/library/PRBpubs/images/prb05101_1-e.gif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Mumps &lt;ul&gt;&lt;li&gt;Mumps  or  epidemic parotitis  is a viral disease of the human species, caused by the mumps virus. Prior to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Vaccination &lt;ul&gt;&lt;li&gt;Live attenuated vaccine  &lt;/li&gt;&lt;/ul&gt;&lt;ul&gt;&lt;li&gt;Jernyl Lynn Strain &lt;/li&gt;&lt;/ul&gt;&lt;ul&gt;&lt;li&gt;Grown in chick embryo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/15/2016 2HEMANT KUMAR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ENVIRONMENTAL FACTORS OF INFLUENZA&#10;Season&#10;The seasonal incidence is striking, epidemics usually&#10;occur in the winter months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SIGNS AND SYMPTOMS&#10;Symptoms begin 1-4 days after infection.&#10;The following symptoms of the flu can vary&#10;depending on the ty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The only proven method for preventing influenza&#10;is a yearly vaccination approximately 2 weeks&#10;before the “flu season” beg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8/15/2016 53HEMANT KUMAR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DIphtheria&#10;• Diphtheria is most commonly an infection of the&#10;upper respiratory tract and causes&#10;• Fever&#10;• sore throat&#10;• m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Diseases&#10;• Symptoms of pharyngeal diphtheria vary&#10;from mild pharyngitis to hypoxia due to&#10;airway obstruction by the pseud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Control&#10;• The control of diphtheria depends upon adequate immunization with diphtheria toxoid:&#10;ormaldehyde-inactivated dip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ow is&#10;health in a&#10;given&#10;community?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 Pertussis : Highly contagious respiratory infection caused by Bordetella&#10;pertussis&#10; Outbreaks first described in 16th c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10&#10;20&#10;catarrhal&#10;paroxysmal&#10;convalescent&#10;1 to 2 weeks 3 to 6 weeks 1 to 12 weeks&#10;Atypical&#10;cough&#10;Rhinorrhea&#10;7to10d&#10;5&#10;coughs&#10;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Increase of pertussis antibody:&#10;I. IgA antibody titer to pertussis is becoming the method of choice.&#10;II. IgG antibody to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Contraindications to Tdap :&#10; History of serious allergic reaction (anaphylaxis) to vaccine&#10;components.&#10; History of encep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15399" cy="68580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Pertussis (whooping cough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DR. HARIVANSH CHOPRA&#10;IntroductionIntroduction&#10;Meningococcal meningitis or cerebro-spinalMeningococcal meningitis or cerebr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DR. HARIVANSH CHOPRA&#10;Mode of transmissionMode of transmission&#10;The disease spreads mainly by dropletThe disease spreads ma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DR. HARIVANSH CHOPRA&#10;Clinical Features –Clinical Features –&#10;Meningitis withoutMeningitis without meningococcemiameningococ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DR. HARIVANSH CHOPRA&#10;Clinical Features –Clinical Features –&#10;Meningitis withoutMeningitis without meningococcemiameningococ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DR. HARIVANSH CHOPRA&#10;1. Pharyngitis.&#10;2. Fever.&#10;3. Weakness and&#10;Myalgia.&#10;Clinical Features –Clinical Features –&#10;Meningitis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Indicators&#10; Mortality indicators&#10; Morbidity indicators&#10; Disability rates&#10; Nutritional status indicators&#10; Health care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DR. HARIVANSH CHOPRA&#10;4. Vomiting and Diarrhoea.&#10;5. Headache.&#10;6. May develop maculopapular&#10;rash before other serious signs&#10;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DR. HARIVANSH CHOPRA&#10;Prevention and Control –Prevention and Control –&#10;CasesCases&#10;1.1. Drug of Choice – Penicillin.Drug of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DR. HARIVANSH CHOPRA&#10;1.1. Type: Mucopolysaccharide Vaccine.Type: Mucopolysaccharide Vaccine.&#10;2.2. Monovalent, Bivalent (A/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INTRODUCTION&#10;• It causes inflammation of the respiratory tract anywhere&#10;from nose to alveoli with combination of signs and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Introduction…&#10;• AURI includes common&#10;cold, pharyngitis and otitis&#10;media&#10;• ALRI includes epiglottitis,&#10;laryngitis,&#10;laryngot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VIRUSES&#10;&#10;Enterovirus,&#10;&#10;Influenza A, B, C,&#10;&#10;Measles,&#10;&#10;Parainfluenza 1, 2, 3,&#10;&#10;RSV,&#10;&#10;Rhinovirus,&#10;&#10;Coronavirus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4800599" cy="6858000"/>
          </a:xfrm>
          <a:prstGeom prst="rect">
            <a:avLst/>
          </a:prstGeom>
          <a:noFill/>
        </p:spPr>
      </p:pic>
      <p:pic>
        <p:nvPicPr>
          <p:cNvPr id="95236" name="Picture 4" descr="BACTERIA&#10;&#10;Bordetella pertussis,&#10;&#10;Corynebacterium diphtheriae,&#10;&#10;Hemophilus influenzae,&#10;&#10;Legionella pneumophila,&#10;&#10;Strep..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0"/>
            <a:ext cx="43433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https://www.youtube.com/watch?v=5DGwOJXSxqg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troduction To SARS&#10; Severe acute respiratory syndrome (SARS) is a&#10;respiratory disease in humans, in which the lungs inf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5240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ymptoms &amp; Signs&#10; Usually begins with a sudden onset of a high fever Greater than 100.4&#10;degrees&#10; Headache, overall disco..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Prevention&#10; Good hand hygiene.&#10; Pay attention to what&#10;surfaces you touch.&#10; Infected must remember&#10;to effectively cover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WHO definition&#10; WHO defined health but not disease&#10;because:&#10; Sprectrum of disease ( many stages)&#10; Some acute, some ins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Tuberculos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EFINITION&#10;It is infectious disease caused by Mycobacterium tuberculosis and&#10;characterized by the formation of tubercles (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Latent TB - the bacteria&#10;remain in the body in an&#10;inactive state. They cause&#10;no symptoms and are not&#10;contagious, but they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ATHOPHYSIOLOGY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ntoux test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HEST X-RAY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MPLICATIONS&#10;• Meningitis&#10;• Spinal pain.&#10;• Joint damage.&#10;• Damage to the liver or&#10;kidneys&#10;• Heart disorders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COND LINE&#10;DRUGS&#10; Thioacetazone&#10; PASA&#10; Ethionamide&#10; Cycloserine&#10; Kanamycin&#10; Capreomycin&#10; Amikacin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Tuberculos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oncept of health and Diseas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367</Words>
  <Application>Microsoft Office PowerPoint</Application>
  <PresentationFormat>On-screen Show (4:3)</PresentationFormat>
  <Paragraphs>101</Paragraphs>
  <Slides>99</Slides>
  <Notes>5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 – DIVISIONS OF BODY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Communicable diseases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https://www.youtube.com/watch?v=5DGwOJXSxqg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Dr.Rajiv Joshi</dc:creator>
  <cp:lastModifiedBy>Admin</cp:lastModifiedBy>
  <cp:revision>17</cp:revision>
  <dcterms:created xsi:type="dcterms:W3CDTF">2021-02-11T06:52:07Z</dcterms:created>
  <dcterms:modified xsi:type="dcterms:W3CDTF">2021-04-03T05:00:16Z</dcterms:modified>
</cp:coreProperties>
</file>